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4" r:id="rId9"/>
    <p:sldId id="265" r:id="rId10"/>
    <p:sldId id="266" r:id="rId11"/>
    <p:sldId id="267" r:id="rId12"/>
    <p:sldId id="268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5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99639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47893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29635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68635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67598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5427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76836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37825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1809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29227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39844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FEC95C-A4EB-4904-9923-5368CD6FDE3D}" type="datetimeFigureOut">
              <a:rPr lang="en-US" smtClean="0"/>
              <a:t>9/20/2013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84AD45-E6E1-43B8-9E9A-CF74566B78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9055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Market systems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7276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Free Markets = Panacea?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Market Failure</a:t>
            </a:r>
          </a:p>
          <a:p>
            <a:pPr lvl="1"/>
            <a:r>
              <a:rPr lang="en-US" dirty="0" smtClean="0"/>
              <a:t>When PMB doesn’t equal SMB or when PMC doesn’t equal SMC</a:t>
            </a:r>
          </a:p>
          <a:p>
            <a:pPr lvl="1"/>
            <a:r>
              <a:rPr lang="en-US" dirty="0" smtClean="0"/>
              <a:t>Public and Quasi-Public Goods</a:t>
            </a:r>
          </a:p>
          <a:p>
            <a:pPr lvl="1"/>
            <a:r>
              <a:rPr lang="en-US" dirty="0" smtClean="0"/>
              <a:t>Externalities</a:t>
            </a:r>
          </a:p>
          <a:p>
            <a:pPr lvl="1"/>
            <a:r>
              <a:rPr lang="en-US" dirty="0" smtClean="0"/>
              <a:t>Perverse incentives? Rational </a:t>
            </a:r>
            <a:r>
              <a:rPr lang="en-US" smtClean="0"/>
              <a:t>self-interest Principle-Agent </a:t>
            </a:r>
            <a:endParaRPr lang="en-US" dirty="0" smtClean="0"/>
          </a:p>
          <a:p>
            <a:pPr lvl="1"/>
            <a:r>
              <a:rPr lang="en-US" dirty="0" smtClean="0"/>
              <a:t>Ensuring Competition</a:t>
            </a:r>
          </a:p>
          <a:p>
            <a:pPr lvl="1"/>
            <a:r>
              <a:rPr lang="en-US" dirty="0" smtClean="0"/>
              <a:t>Regulating v. State ownership</a:t>
            </a:r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33923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Public</a:t>
            </a:r>
            <a:r>
              <a:rPr lang="en-US" dirty="0"/>
              <a:t> </a:t>
            </a:r>
            <a:r>
              <a:rPr lang="en-US" dirty="0" smtClean="0"/>
              <a:t>Goods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Can’t exclude people from using the product service?</a:t>
            </a:r>
          </a:p>
          <a:p>
            <a:r>
              <a:rPr lang="en-US" dirty="0" smtClean="0"/>
              <a:t>My use of the product doesn’t interfere w/your use?</a:t>
            </a:r>
          </a:p>
          <a:p>
            <a:r>
              <a:rPr lang="en-US" dirty="0" smtClean="0"/>
              <a:t>A little bit of the above plus lots and lots of social benefits?</a:t>
            </a:r>
          </a:p>
          <a:p>
            <a:r>
              <a:rPr lang="en-US" dirty="0" smtClean="0"/>
              <a:t>French Fries versus Military Defense?</a:t>
            </a:r>
          </a:p>
          <a:p>
            <a:r>
              <a:rPr lang="en-US" dirty="0" smtClean="0"/>
              <a:t>Park? School? Bridge? (Market Failure?)</a:t>
            </a:r>
          </a:p>
          <a:p>
            <a:endParaRPr lang="en-US" dirty="0" smtClean="0"/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172321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Government to the Rescue?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SMB &gt; PMB or SMC &gt; PMC</a:t>
            </a:r>
          </a:p>
          <a:p>
            <a:pPr lvl="1"/>
            <a:r>
              <a:rPr lang="en-US" dirty="0" smtClean="0"/>
              <a:t>Value SMB, SMC? Externalities</a:t>
            </a:r>
          </a:p>
          <a:p>
            <a:pPr lvl="1"/>
            <a:r>
              <a:rPr lang="en-US" dirty="0" smtClean="0"/>
              <a:t>Creating Markets? Credits? Pollution Rights</a:t>
            </a:r>
          </a:p>
          <a:p>
            <a:pPr lvl="1"/>
            <a:r>
              <a:rPr lang="en-US" dirty="0" smtClean="0"/>
              <a:t>Taxes, Subsidies, Quotas</a:t>
            </a:r>
          </a:p>
          <a:p>
            <a:pPr lvl="1"/>
            <a:r>
              <a:rPr lang="en-US" dirty="0" smtClean="0"/>
              <a:t>Government assisted projects—Internet, Medicines</a:t>
            </a:r>
          </a:p>
          <a:p>
            <a:r>
              <a:rPr lang="en-US" dirty="0" smtClean="0"/>
              <a:t>I can’t lose? Risk v. Reward and Moral Hazard</a:t>
            </a:r>
          </a:p>
          <a:p>
            <a:r>
              <a:rPr lang="en-US" dirty="0" smtClean="0"/>
              <a:t>Ensuring competition- Anti-Trust Legislation		</a:t>
            </a:r>
          </a:p>
        </p:txBody>
      </p:sp>
    </p:spTree>
    <p:extLst>
      <p:ext uri="{BB962C8B-B14F-4D97-AF65-F5344CB8AC3E}">
        <p14:creationId xmlns:p14="http://schemas.microsoft.com/office/powerpoint/2010/main" val="42939644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Market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Buyers and Sellers- voluntarily there, old days- physical site, today virtual (NASDAQ) Amazon.com, Craigslist.org</a:t>
            </a:r>
          </a:p>
          <a:p>
            <a:r>
              <a:rPr lang="en-US" dirty="0" smtClean="0"/>
              <a:t>Interaction of the aggregate of buyers and the aggregate of sellers-&gt; a market price</a:t>
            </a:r>
          </a:p>
          <a:p>
            <a:pPr lvl="1"/>
            <a:r>
              <a:rPr lang="en-US" dirty="0" smtClean="0"/>
              <a:t>&gt; shortage-&gt; higher prices</a:t>
            </a:r>
          </a:p>
          <a:p>
            <a:pPr lvl="1"/>
            <a:r>
              <a:rPr lang="en-US" dirty="0" smtClean="0"/>
              <a:t>&gt;surpluses-&gt; lower prices</a:t>
            </a:r>
          </a:p>
        </p:txBody>
      </p:sp>
    </p:spTree>
    <p:extLst>
      <p:ext uri="{BB962C8B-B14F-4D97-AF65-F5344CB8AC3E}">
        <p14:creationId xmlns:p14="http://schemas.microsoft.com/office/powerpoint/2010/main" val="2977351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Freedom of Enterprise/Work Choice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If incentives and interest arise (self-interest), individual(s) can enter into a business to produce a good or provide a service.</a:t>
            </a:r>
          </a:p>
          <a:p>
            <a:r>
              <a:rPr lang="en-US" dirty="0" smtClean="0"/>
              <a:t>Individual(s) can enter into the labor market or the </a:t>
            </a:r>
            <a:r>
              <a:rPr lang="en-US" dirty="0" err="1" smtClean="0"/>
              <a:t>entrepeneurial</a:t>
            </a:r>
            <a:r>
              <a:rPr lang="en-US" dirty="0" smtClean="0"/>
              <a:t> market as they choose</a:t>
            </a:r>
          </a:p>
          <a:p>
            <a:r>
              <a:rPr lang="en-US" dirty="0" smtClean="0"/>
              <a:t>Limited impediments to relocation, or starting a new business or closing down an existing one</a:t>
            </a:r>
            <a:endParaRPr lang="en-US" dirty="0"/>
          </a:p>
          <a:p>
            <a:r>
              <a:rPr lang="en-US" dirty="0" smtClean="0"/>
              <a:t>In a market economy, economic profits or returns are the primary incentive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1843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533400"/>
            <a:ext cx="7772400" cy="1470025"/>
          </a:xfrm>
        </p:spPr>
        <p:txBody>
          <a:bodyPr/>
          <a:lstStyle/>
          <a:p>
            <a:r>
              <a:rPr lang="en-US" dirty="0" smtClean="0"/>
              <a:t>Consumer </a:t>
            </a:r>
            <a:r>
              <a:rPr lang="en-US" dirty="0" err="1" smtClean="0"/>
              <a:t>Soverienty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8200" y="1676400"/>
            <a:ext cx="7010400" cy="3810000"/>
          </a:xfrm>
        </p:spPr>
        <p:txBody>
          <a:bodyPr>
            <a:normAutofit fontScale="92500"/>
          </a:bodyPr>
          <a:lstStyle/>
          <a:p>
            <a:pPr marL="457200" indent="-457200" algn="just">
              <a:buFontTx/>
              <a:buChar char="-"/>
            </a:pPr>
            <a:r>
              <a:rPr lang="en-US" dirty="0" smtClean="0"/>
              <a:t>Consumers decide what they want and make their $$$ votes at the market</a:t>
            </a:r>
          </a:p>
          <a:p>
            <a:pPr marL="457200" indent="-457200" algn="just">
              <a:buFontTx/>
              <a:buChar char="-"/>
            </a:pPr>
            <a:r>
              <a:rPr lang="en-US" dirty="0" smtClean="0"/>
              <a:t>Consumers can use their $$ as they want- few, if any limits to what the buyer can choose to buy (rational self-interest)</a:t>
            </a:r>
          </a:p>
          <a:p>
            <a:pPr marL="457200" indent="-457200" algn="just">
              <a:buFontTx/>
              <a:buChar char="-"/>
            </a:pPr>
            <a:r>
              <a:rPr lang="en-US" dirty="0" smtClean="0"/>
              <a:t>Sellers look to accommodate buyers- dependent upon their return to capital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7424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Competition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Confluence of Sellers interested in making a return on capital and buyer’s acting in their own self-interest</a:t>
            </a:r>
          </a:p>
          <a:p>
            <a:r>
              <a:rPr lang="en-US" dirty="0" smtClean="0"/>
              <a:t>Constant pressure on seller’s to come up w/new ideas or better methods of production</a:t>
            </a:r>
          </a:p>
          <a:p>
            <a:pPr lvl="1"/>
            <a:r>
              <a:rPr lang="en-US" dirty="0" smtClean="0"/>
              <a:t>Specialization</a:t>
            </a:r>
          </a:p>
          <a:p>
            <a:r>
              <a:rPr lang="en-US" dirty="0" smtClean="0"/>
              <a:t>Creative Destruction- Polaroid? Betamax? Blackberry? Mom and Pop stores?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68503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Private Property, a Legal System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Property rights are clear and justiciable</a:t>
            </a:r>
          </a:p>
          <a:p>
            <a:pPr lvl="1"/>
            <a:r>
              <a:rPr lang="en-US" dirty="0" smtClean="0"/>
              <a:t>Right to improve/change property</a:t>
            </a:r>
          </a:p>
          <a:p>
            <a:pPr lvl="1"/>
            <a:r>
              <a:rPr lang="en-US" dirty="0" smtClean="0"/>
              <a:t>Right to sell, hypothecate (lien) property</a:t>
            </a:r>
          </a:p>
          <a:p>
            <a:pPr lvl="1"/>
            <a:r>
              <a:rPr lang="en-US" dirty="0" smtClean="0"/>
              <a:t>Laws that ensure that future buyers and lien holders have an interest in the property</a:t>
            </a:r>
          </a:p>
          <a:p>
            <a:pPr lvl="1"/>
            <a:r>
              <a:rPr lang="en-US" dirty="0" smtClean="0"/>
              <a:t>Efficient and Peaceful means to resolving claims w/minimal cost</a:t>
            </a:r>
          </a:p>
        </p:txBody>
      </p:sp>
    </p:spTree>
    <p:extLst>
      <p:ext uri="{BB962C8B-B14F-4D97-AF65-F5344CB8AC3E}">
        <p14:creationId xmlns:p14="http://schemas.microsoft.com/office/powerpoint/2010/main" val="10892778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Limited but Active Government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lvl="1"/>
            <a:r>
              <a:rPr lang="en-US" dirty="0" smtClean="0"/>
              <a:t>Ensures transparency and information that allows producers and consumers to understand the costs embedded in a product and consumers to reliably get the product they think they’re getting</a:t>
            </a:r>
          </a:p>
          <a:p>
            <a:pPr lvl="1"/>
            <a:r>
              <a:rPr lang="en-US" dirty="0" smtClean="0"/>
              <a:t>Information- quick and efficient means of getting product information to the consumer and relaying sales information back to the producer</a:t>
            </a:r>
          </a:p>
          <a:p>
            <a:pPr lvl="1"/>
            <a:r>
              <a:rPr lang="en-US" dirty="0" smtClean="0"/>
              <a:t>Regulation- ensures that private costs do not become social costs</a:t>
            </a:r>
          </a:p>
          <a:p>
            <a:pPr lvl="1"/>
            <a:r>
              <a:rPr lang="en-US" dirty="0" smtClean="0"/>
              <a:t>Infrastructure- When social benefits of a good/service exceed private benefits, government facilitates a means to bringing the product/service to market.</a:t>
            </a:r>
          </a:p>
          <a:p>
            <a:pPr lvl="1"/>
            <a:r>
              <a:rPr lang="en-US" dirty="0" smtClean="0"/>
              <a:t>Businesses and Consumers can expect a relatively stable government environment so that they can make short and long term plans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4336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Monetary system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reliable and stable medium of exchange</a:t>
            </a:r>
          </a:p>
          <a:p>
            <a:pPr lvl="1"/>
            <a:r>
              <a:rPr lang="en-US" dirty="0" smtClean="0"/>
              <a:t>Divisible</a:t>
            </a:r>
          </a:p>
          <a:p>
            <a:pPr lvl="1"/>
            <a:r>
              <a:rPr lang="en-US" dirty="0" err="1" smtClean="0"/>
              <a:t>Storer</a:t>
            </a:r>
            <a:r>
              <a:rPr lang="en-US" dirty="0" smtClean="0"/>
              <a:t> of Value</a:t>
            </a:r>
          </a:p>
          <a:p>
            <a:pPr lvl="1"/>
            <a:r>
              <a:rPr lang="en-US" dirty="0" smtClean="0"/>
              <a:t>Transportable</a:t>
            </a:r>
          </a:p>
          <a:p>
            <a:pPr lvl="1"/>
            <a:r>
              <a:rPr lang="en-US" dirty="0" smtClean="0"/>
              <a:t>No need for a double coincidence of wants</a:t>
            </a:r>
          </a:p>
          <a:p>
            <a:pPr lvl="1"/>
            <a:r>
              <a:rPr lang="en-US" dirty="0" smtClean="0"/>
              <a:t>Liquid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849165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Capital Accumulation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Private and Government system has an efficient method of pooling capital to reduce risk and amass funds</a:t>
            </a:r>
          </a:p>
          <a:p>
            <a:r>
              <a:rPr lang="en-US" dirty="0" smtClean="0"/>
              <a:t>Few transactional costs</a:t>
            </a:r>
          </a:p>
          <a:p>
            <a:r>
              <a:rPr lang="en-US" dirty="0" smtClean="0"/>
              <a:t>Corporate form provides limited liability and spread risk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60484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5354</TotalTime>
  <Words>554</Words>
  <Application>Microsoft Office PowerPoint</Application>
  <PresentationFormat>On-screen Show (4:3)</PresentationFormat>
  <Paragraphs>67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Market systems</vt:lpstr>
      <vt:lpstr>Market</vt:lpstr>
      <vt:lpstr>Freedom of Enterprise/Work Choice</vt:lpstr>
      <vt:lpstr>Consumer Soverienty</vt:lpstr>
      <vt:lpstr>Competition</vt:lpstr>
      <vt:lpstr>Private Property, a Legal System</vt:lpstr>
      <vt:lpstr>Limited but Active Government</vt:lpstr>
      <vt:lpstr>Monetary system</vt:lpstr>
      <vt:lpstr>Capital Accumulation</vt:lpstr>
      <vt:lpstr> Free Markets = Panacea?</vt:lpstr>
      <vt:lpstr>Public Goods</vt:lpstr>
      <vt:lpstr>Government to the Rescue?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 systems</dc:title>
  <dc:creator>Local User</dc:creator>
  <cp:lastModifiedBy>Local User</cp:lastModifiedBy>
  <cp:revision>12</cp:revision>
  <dcterms:created xsi:type="dcterms:W3CDTF">2013-09-12T15:57:24Z</dcterms:created>
  <dcterms:modified xsi:type="dcterms:W3CDTF">2013-09-20T17:35:25Z</dcterms:modified>
</cp:coreProperties>
</file>

<file path=docProps/thumbnail.jpeg>
</file>